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84" r:id="rId6"/>
    <p:sldId id="285" r:id="rId7"/>
    <p:sldId id="303" r:id="rId8"/>
    <p:sldId id="304" r:id="rId9"/>
    <p:sldId id="306" r:id="rId10"/>
    <p:sldId id="278" r:id="rId11"/>
    <p:sldId id="290" r:id="rId12"/>
    <p:sldId id="297" r:id="rId13"/>
    <p:sldId id="288" r:id="rId14"/>
    <p:sldId id="279" r:id="rId15"/>
    <p:sldId id="280" r:id="rId16"/>
    <p:sldId id="299" r:id="rId17"/>
    <p:sldId id="295" r:id="rId18"/>
    <p:sldId id="296" r:id="rId19"/>
    <p:sldId id="287" r:id="rId20"/>
    <p:sldId id="301" r:id="rId21"/>
    <p:sldId id="302" r:id="rId22"/>
    <p:sldId id="300" r:id="rId23"/>
    <p:sldId id="305" r:id="rId24"/>
    <p:sldId id="291" r:id="rId25"/>
    <p:sldId id="293" r:id="rId26"/>
    <p:sldId id="292" r:id="rId27"/>
    <p:sldId id="294" r:id="rId28"/>
    <p:sldId id="283" r:id="rId29"/>
  </p:sldIdLst>
  <p:sldSz cx="12192000" cy="6858000"/>
  <p:notesSz cx="6858000" cy="9144000"/>
  <p:defaultTextStyle>
    <a:defPPr rtl="0"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599C0F-E0CC-798B-2CD1-1F0E27D2FACE}" v="729" dt="2022-07-07T10:40:59.471"/>
    <p1510:client id="{B449B1A3-5A22-4100-BE13-947894143EE5}" v="270" dt="2022-07-06T20:47:24.172"/>
    <p1510:client id="{CE220604-D18A-A249-E3C1-BB42B51F409A}" v="499" dt="2022-07-06T10:29:15.2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5D51D2-ADCD-4092-BFAC-B3B920D83F85}" type="datetime1">
              <a:rPr lang="de-DE" smtClean="0"/>
              <a:t>07.07.2022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3EE615-04DF-4142-8B33-EF0FCE4F93E5}" type="datetime1">
              <a:rPr lang="de-DE" smtClean="0"/>
              <a:pPr/>
              <a:t>07.07.2022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 dirty="0"/>
              <a:t>Textmasterformate durch Klicken bearbeiten</a:t>
            </a:r>
          </a:p>
          <a:p>
            <a:pPr lvl="1" rtl="0"/>
            <a:r>
              <a:rPr lang="de-DE" noProof="0" dirty="0"/>
              <a:t>Zweite Ebene</a:t>
            </a:r>
          </a:p>
          <a:p>
            <a:pPr lvl="2" rtl="0"/>
            <a:r>
              <a:rPr lang="de-DE" noProof="0" dirty="0"/>
              <a:t>Dritte Ebene</a:t>
            </a:r>
          </a:p>
          <a:p>
            <a:pPr lvl="3" rtl="0"/>
            <a:r>
              <a:rPr lang="de-DE" noProof="0" dirty="0"/>
              <a:t>Vierte Ebene</a:t>
            </a:r>
          </a:p>
          <a:p>
            <a:pPr lvl="4" rtl="0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de-DE" noProof="0" smtClean="0"/>
              <a:t>‹Nr.›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64556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de-DE" noProof="0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88FC6F8F-5002-4D94-A3C0-B6AB2DF62D27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FF26CF-3A7C-4631-A8BF-38458B0B5AD3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56F5FC-E12D-4883-A900-D8F749C16886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7" name="Gerader Verbinde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11D247-BF25-4313-848F-0A6FFDC42CC3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llipse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3CEAD4-1021-4B35-8BEC-0363D8DA6A57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DE884-BDB3-4445-9C7C-427638C7C80D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 noProof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235473-FEB4-4673-9FA8-147CB48494B0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72DBD2-9956-48DD-B433-972316F0D390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600A1-B4CA-4F63-8D09-F7DBA6E64CEA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noProof="0"/>
              <a:t>Mastertextformat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23E022-A1A1-4E4C-B902-14F8D62BE84E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de-DE" noProof="0" smtClean="0"/>
              <a:t>‹Nr.›</a:t>
            </a:fld>
            <a:endParaRPr lang="de-DE" noProof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de-DE" noProof="0"/>
              <a:t>Mastertitelformat bearbeiten</a:t>
            </a:r>
          </a:p>
        </p:txBody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 noProof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noProof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FB6D58-F84C-4882-B265-0A468AAE9816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de-DE" noProof="0" smtClean="0"/>
              <a:t>‹Nr.›</a:t>
            </a:fld>
            <a:endParaRPr lang="de-DE" noProof="0"/>
          </a:p>
        </p:txBody>
      </p:sp>
      <p:cxnSp>
        <p:nvCxnSpPr>
          <p:cNvPr id="8" name="Gerader Verbinde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de-DE" noProof="0"/>
              <a:t>Textmasterformate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9E3617B5-9D3A-4290-B029-5215CF6190BB}" type="datetime1">
              <a:rPr lang="de-DE" noProof="0" smtClean="0"/>
              <a:t>07.07.2022</a:t>
            </a:fld>
            <a:endParaRPr lang="de-DE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7" name="Gerader Verbinde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pic>
        <p:nvPicPr>
          <p:cNvPr id="5" name="Bild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9703" y="3299410"/>
            <a:ext cx="7492687" cy="1198513"/>
          </a:xfrm>
        </p:spPr>
        <p:txBody>
          <a:bodyPr rtlCol="0" anchor="b">
            <a:normAutofit/>
          </a:bodyPr>
          <a:lstStyle/>
          <a:p>
            <a:pPr algn="l"/>
            <a:r>
              <a:rPr lang="de" sz="4400" b="1" dirty="0" err="1">
                <a:solidFill>
                  <a:schemeClr val="bg1"/>
                </a:solidFill>
              </a:rPr>
              <a:t>From</a:t>
            </a:r>
            <a:r>
              <a:rPr lang="de" sz="4400" b="1" dirty="0">
                <a:solidFill>
                  <a:schemeClr val="bg1"/>
                </a:solidFill>
              </a:rPr>
              <a:t> Data </a:t>
            </a:r>
            <a:r>
              <a:rPr lang="de" sz="4400" b="1" dirty="0" err="1">
                <a:solidFill>
                  <a:schemeClr val="bg1"/>
                </a:solidFill>
              </a:rPr>
              <a:t>to</a:t>
            </a:r>
            <a:r>
              <a:rPr lang="de" sz="4400" b="1" dirty="0">
                <a:solidFill>
                  <a:schemeClr val="bg1"/>
                </a:solidFill>
              </a:rPr>
              <a:t> Value</a:t>
            </a:r>
            <a:br>
              <a:rPr lang="en-US" dirty="0"/>
            </a:br>
            <a:r>
              <a:rPr lang="de" sz="1800" b="1" dirty="0">
                <a:solidFill>
                  <a:schemeClr val="bg1"/>
                </a:solidFill>
              </a:rPr>
              <a:t>Unternehmensdaten im Blickfeld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Lisa Schüler, Timotheus Stark, Bastian </a:t>
            </a:r>
            <a:r>
              <a:rPr lang="de-DE" dirty="0" err="1">
                <a:solidFill>
                  <a:srgbClr val="FFFFFF"/>
                </a:solidFill>
              </a:rPr>
              <a:t>Wildmann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800634B-3645-ABB3-91BE-85FCDC7F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sz="1050" noProof="0" dirty="0" smtClean="0"/>
              <a:t>1</a:t>
            </a:fld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5BEF2-0CAC-D4EF-F61F-936D024C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Produktion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348972-E4F8-C5CF-1E0E-DDED4C61F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Verschrottete Teilen kosten Unternehmen Geld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Produktionsprozesse sollen untersucht werden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Vorhersage ob Produktionsteil verschrottet wird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16F255-820A-FE22-AA1A-A88A791B9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043" y="1942772"/>
            <a:ext cx="2627376" cy="2627376"/>
          </a:xfrm>
          <a:prstGeom prst="rect">
            <a:avLst/>
          </a:prstGeo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F9C88E-B3C5-FF71-CE2C-6D9A4E6F9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0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341B6-DEFB-8629-3647-3531B68C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de-DE" dirty="0"/>
              <a:t>Datenexploration Produktion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3BA4C748-C397-E0EE-5F63-3F717E0B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7613" y="2108618"/>
            <a:ext cx="5678424" cy="32508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71E277C-C1AF-DCF3-C2BA-463E7C4BB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Verhältnis</a:t>
            </a:r>
            <a:r>
              <a:rPr lang="en-US" dirty="0"/>
              <a:t> </a:t>
            </a:r>
            <a:r>
              <a:rPr lang="en-US" dirty="0" err="1"/>
              <a:t>Verkauf</a:t>
            </a:r>
            <a:r>
              <a:rPr lang="en-US" dirty="0"/>
              <a:t>- und </a:t>
            </a:r>
            <a:r>
              <a:rPr lang="en-US" dirty="0" err="1"/>
              <a:t>Produktionskosten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err="1"/>
              <a:t>Produktionskosten</a:t>
            </a:r>
            <a:r>
              <a:rPr lang="en-US" dirty="0"/>
              <a:t> be Road &amp; Mountain Bikes </a:t>
            </a:r>
            <a:r>
              <a:rPr lang="en-US" err="1"/>
              <a:t>höher</a:t>
            </a:r>
            <a:r>
              <a:rPr lang="en-US" dirty="0"/>
              <a:t> </a:t>
            </a:r>
            <a:r>
              <a:rPr lang="en-US" err="1"/>
              <a:t>als</a:t>
            </a:r>
            <a:r>
              <a:rPr lang="en-US" dirty="0"/>
              <a:t> </a:t>
            </a:r>
            <a:r>
              <a:rPr lang="en-US" err="1"/>
              <a:t>Verkauferlöse</a:t>
            </a:r>
            <a:endParaRPr lang="en-US"/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err="1"/>
              <a:t>Kostenreduzierung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06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5341B6-DEFB-8629-3647-3531B68C0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de-DE" dirty="0"/>
              <a:t>Datenexploration Produktion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71E277C-C1AF-DCF3-C2BA-463E7C4BB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err="1"/>
              <a:t>Betrachtung</a:t>
            </a:r>
            <a:r>
              <a:rPr lang="en-US" dirty="0"/>
              <a:t> </a:t>
            </a:r>
            <a:r>
              <a:rPr lang="en-US" dirty="0" err="1"/>
              <a:t>Einfluss</a:t>
            </a:r>
            <a:r>
              <a:rPr lang="en-US" dirty="0"/>
              <a:t> der </a:t>
            </a:r>
            <a:r>
              <a:rPr lang="en-US" dirty="0" err="1"/>
              <a:t>Produktionstätten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742950" lvl="1" indent="-285750">
              <a:buFont typeface="Arial" panose="05000000000000000000" pitchFamily="2" charset="2"/>
              <a:buChar char="•"/>
            </a:pPr>
            <a:r>
              <a:rPr lang="en-US" sz="1600" dirty="0" err="1"/>
              <a:t>Durchschnittliche</a:t>
            </a:r>
            <a:r>
              <a:rPr lang="en-US" sz="1600" dirty="0"/>
              <a:t> Kosten pro </a:t>
            </a:r>
            <a:r>
              <a:rPr lang="en-US" sz="1600" dirty="0" err="1"/>
              <a:t>Produktionsteil</a:t>
            </a:r>
            <a:endParaRPr lang="en-US" sz="1600" dirty="0"/>
          </a:p>
          <a:p>
            <a:pPr marL="742950" lvl="1" indent="-285750">
              <a:buFont typeface="Arial" panose="05000000000000000000" pitchFamily="2" charset="2"/>
              <a:buChar char="•"/>
            </a:pPr>
            <a:endParaRPr lang="en-US" sz="1600" dirty="0"/>
          </a:p>
          <a:p>
            <a:pPr marL="742950" lvl="1" indent="-285750">
              <a:buFont typeface="Arial" panose="05000000000000000000" pitchFamily="2" charset="2"/>
              <a:buChar char="•"/>
            </a:pPr>
            <a:r>
              <a:rPr lang="en-US" sz="1600" dirty="0" err="1"/>
              <a:t>Anteil</a:t>
            </a:r>
            <a:r>
              <a:rPr lang="en-US" sz="1600" dirty="0"/>
              <a:t> </a:t>
            </a:r>
            <a:r>
              <a:rPr lang="en-US" sz="1600" dirty="0" err="1"/>
              <a:t>verschrotteter</a:t>
            </a:r>
            <a:r>
              <a:rPr lang="en-US" sz="1600" dirty="0"/>
              <a:t> </a:t>
            </a:r>
            <a:r>
              <a:rPr lang="en-US" sz="1600" dirty="0" err="1"/>
              <a:t>Produktionsteile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Kosten </a:t>
            </a:r>
            <a:r>
              <a:rPr lang="en-US" dirty="0" err="1"/>
              <a:t>kein</a:t>
            </a:r>
            <a:r>
              <a:rPr lang="en-US" dirty="0"/>
              <a:t> </a:t>
            </a:r>
            <a:r>
              <a:rPr lang="en-US" dirty="0" err="1"/>
              <a:t>Hauptgrund</a:t>
            </a:r>
            <a:r>
              <a:rPr lang="en-US" dirty="0"/>
              <a:t> für </a:t>
            </a:r>
            <a:r>
              <a:rPr lang="en-US" dirty="0" err="1"/>
              <a:t>Verschrottung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6BB397C-124F-B097-25A7-EE7CD5197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0856" y="1886629"/>
            <a:ext cx="5598369" cy="4133171"/>
          </a:xfrm>
        </p:spPr>
      </p:pic>
    </p:spTree>
    <p:extLst>
      <p:ext uri="{BB962C8B-B14F-4D97-AF65-F5344CB8AC3E}">
        <p14:creationId xmlns:p14="http://schemas.microsoft.com/office/powerpoint/2010/main" val="2649395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D3A138-E7F2-4B8F-7EB1-0B412D7B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</a:t>
            </a:r>
            <a:r>
              <a:rPr lang="de-DE" dirty="0" err="1"/>
              <a:t>regression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578A675-43C1-04EE-E0CE-DDA76A14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13</a:t>
            </a:fld>
            <a:endParaRPr lang="de-DE" noProof="0"/>
          </a:p>
        </p:txBody>
      </p:sp>
      <p:pic>
        <p:nvPicPr>
          <p:cNvPr id="1026" name="Picture 2" descr="UZH - Methodenberatung - Logistische Regressionsanalyse">
            <a:extLst>
              <a:ext uri="{FF2B5EF4-FFF2-40B4-BE49-F238E27FC236}">
                <a16:creationId xmlns:a16="http://schemas.microsoft.com/office/drawing/2014/main" id="{36E40ED4-EAC7-D7A1-8465-E3845D6A9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469" y="2053598"/>
            <a:ext cx="6792685" cy="455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nhaltsplatzhalter 5">
            <a:extLst>
              <a:ext uri="{FF2B5EF4-FFF2-40B4-BE49-F238E27FC236}">
                <a16:creationId xmlns:a16="http://schemas.microsoft.com/office/drawing/2014/main" id="{60EEA241-4E96-0386-4059-C11A27840F75}"/>
              </a:ext>
            </a:extLst>
          </p:cNvPr>
          <p:cNvSpPr txBox="1">
            <a:spLocks/>
          </p:cNvSpPr>
          <p:nvPr/>
        </p:nvSpPr>
        <p:spPr>
          <a:xfrm>
            <a:off x="1024128" y="2232183"/>
            <a:ext cx="3476851" cy="3665277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de-DE" sz="1800" dirty="0"/>
              <a:t> Berechnet Wahrscheinlichkeit</a:t>
            </a:r>
            <a:br>
              <a:rPr lang="de-DE" sz="1800" dirty="0"/>
            </a:br>
            <a:r>
              <a:rPr lang="de-DE" sz="1800" dirty="0"/>
              <a:t>das Klasse zutrifft</a:t>
            </a:r>
            <a:br>
              <a:rPr lang="de-DE" sz="1800" dirty="0"/>
            </a:br>
            <a:endParaRPr 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sz="1800" dirty="0"/>
              <a:t> Wird für binäre Klassifikation eingesetzt</a:t>
            </a:r>
          </a:p>
          <a:p>
            <a:pPr marL="0" indent="0">
              <a:buNone/>
            </a:pPr>
            <a:endParaRPr lang="de-DE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de-DE" sz="1800" dirty="0"/>
              <a:t> Wird </a:t>
            </a:r>
            <a:r>
              <a:rPr lang="de-DE" sz="1800"/>
              <a:t>iterativ berechnet</a:t>
            </a:r>
            <a:endParaRPr lang="de-DE" sz="1800" dirty="0"/>
          </a:p>
          <a:p>
            <a:pPr marL="0" indent="0">
              <a:buNone/>
            </a:pPr>
            <a:endParaRPr lang="de-DE" sz="1800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BF601AA5-F577-FAAB-634C-E5285ED3E71C}"/>
              </a:ext>
            </a:extLst>
          </p:cNvPr>
          <p:cNvSpPr/>
          <p:nvPr/>
        </p:nvSpPr>
        <p:spPr>
          <a:xfrm>
            <a:off x="9566787" y="550768"/>
            <a:ext cx="1871615" cy="7569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5745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32FD3-DB64-8E16-BFBE-3BE84BDF1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Regression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F951947D-AB87-640B-5918-DE4D402F7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64949"/>
              </p:ext>
            </p:extLst>
          </p:nvPr>
        </p:nvGraphicFramePr>
        <p:xfrm>
          <a:off x="6209074" y="2884557"/>
          <a:ext cx="4678260" cy="1284148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138554">
                  <a:extLst>
                    <a:ext uri="{9D8B030D-6E8A-4147-A177-3AD203B41FA5}">
                      <a16:colId xmlns:a16="http://schemas.microsoft.com/office/drawing/2014/main" val="3209654948"/>
                    </a:ext>
                  </a:extLst>
                </a:gridCol>
                <a:gridCol w="1769853">
                  <a:extLst>
                    <a:ext uri="{9D8B030D-6E8A-4147-A177-3AD203B41FA5}">
                      <a16:colId xmlns:a16="http://schemas.microsoft.com/office/drawing/2014/main" val="1158464904"/>
                    </a:ext>
                  </a:extLst>
                </a:gridCol>
                <a:gridCol w="1769853">
                  <a:extLst>
                    <a:ext uri="{9D8B030D-6E8A-4147-A177-3AD203B41FA5}">
                      <a16:colId xmlns:a16="http://schemas.microsoft.com/office/drawing/2014/main" val="4225754209"/>
                    </a:ext>
                  </a:extLst>
                </a:gridCol>
              </a:tblGrid>
              <a:tr h="348351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Pred</a:t>
                      </a:r>
                      <a:r>
                        <a:rPr lang="de-DE" dirty="0"/>
                        <a:t>. </a:t>
                      </a:r>
                      <a:r>
                        <a:rPr lang="de-DE" dirty="0" err="1"/>
                        <a:t>Scrapped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Pred</a:t>
                      </a:r>
                      <a:r>
                        <a:rPr lang="de-DE" dirty="0"/>
                        <a:t>. !</a:t>
                      </a:r>
                      <a:r>
                        <a:rPr lang="de-DE" dirty="0" err="1"/>
                        <a:t>Scrapped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357337"/>
                  </a:ext>
                </a:extLst>
              </a:tr>
              <a:tr h="459194">
                <a:tc>
                  <a:txBody>
                    <a:bodyPr/>
                    <a:lstStyle/>
                    <a:p>
                      <a:r>
                        <a:rPr lang="de-DE" dirty="0" err="1"/>
                        <a:t>Scrapped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444529"/>
                  </a:ext>
                </a:extLst>
              </a:tr>
              <a:tr h="459194">
                <a:tc>
                  <a:txBody>
                    <a:bodyPr/>
                    <a:lstStyle/>
                    <a:p>
                      <a:r>
                        <a:rPr lang="de-DE" dirty="0"/>
                        <a:t>!</a:t>
                      </a:r>
                      <a:r>
                        <a:rPr lang="de-DE" dirty="0" err="1"/>
                        <a:t>Scrapped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14147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5249846"/>
                  </a:ext>
                </a:extLst>
              </a:tr>
            </a:tbl>
          </a:graphicData>
        </a:graphic>
      </p:graphicFrame>
      <p:graphicFrame>
        <p:nvGraphicFramePr>
          <p:cNvPr id="8" name="Inhaltsplatzhalter 4">
            <a:extLst>
              <a:ext uri="{FF2B5EF4-FFF2-40B4-BE49-F238E27FC236}">
                <a16:creationId xmlns:a16="http://schemas.microsoft.com/office/drawing/2014/main" id="{BEE45E43-50B2-70FD-8D3D-DC079ABF7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8736824"/>
              </p:ext>
            </p:extLst>
          </p:nvPr>
        </p:nvGraphicFramePr>
        <p:xfrm>
          <a:off x="1186728" y="2884557"/>
          <a:ext cx="4166507" cy="1280106"/>
        </p:xfrm>
        <a:graphic>
          <a:graphicData uri="http://schemas.openxmlformats.org/drawingml/2006/table">
            <a:tbl>
              <a:tblPr firstRow="1" firstCol="1" bandRow="1">
                <a:tableStyleId>{5DA37D80-6434-44D0-A028-1B22A696006F}</a:tableStyleId>
              </a:tblPr>
              <a:tblGrid>
                <a:gridCol w="2487467">
                  <a:extLst>
                    <a:ext uri="{9D8B030D-6E8A-4147-A177-3AD203B41FA5}">
                      <a16:colId xmlns:a16="http://schemas.microsoft.com/office/drawing/2014/main" val="2229235130"/>
                    </a:ext>
                  </a:extLst>
                </a:gridCol>
                <a:gridCol w="1679040">
                  <a:extLst>
                    <a:ext uri="{9D8B030D-6E8A-4147-A177-3AD203B41FA5}">
                      <a16:colId xmlns:a16="http://schemas.microsoft.com/office/drawing/2014/main" val="2980038429"/>
                    </a:ext>
                  </a:extLst>
                </a:gridCol>
              </a:tblGrid>
              <a:tr h="426702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Solver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b="0" kern="1200" dirty="0" err="1">
                          <a:solidFill>
                            <a:schemeClr val="tx1"/>
                          </a:solidFill>
                          <a:effectLst/>
                        </a:rPr>
                        <a:t>lbfgs</a:t>
                      </a:r>
                      <a:endParaRPr lang="de-DE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924296"/>
                  </a:ext>
                </a:extLst>
              </a:tr>
              <a:tr h="426702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Class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  <a:effectLst/>
                        </a:rPr>
                        <a:t>Weight</a:t>
                      </a:r>
                      <a:endParaRPr lang="de-D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  <a:effectLst/>
                        </a:rPr>
                        <a:t>Balanced</a:t>
                      </a:r>
                      <a:endParaRPr lang="de-DE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5553744"/>
                  </a:ext>
                </a:extLst>
              </a:tr>
              <a:tr h="426702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Max. Iterationen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1870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66CE43C2-93BC-8FE7-6402-2DE7982A913D}"/>
              </a:ext>
            </a:extLst>
          </p:cNvPr>
          <p:cNvSpPr txBox="1"/>
          <p:nvPr/>
        </p:nvSpPr>
        <p:spPr>
          <a:xfrm>
            <a:off x="1186728" y="2421374"/>
            <a:ext cx="275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Parameter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083719-3F4C-E695-46A5-9486D37B6A2F}"/>
              </a:ext>
            </a:extLst>
          </p:cNvPr>
          <p:cNvSpPr txBox="1"/>
          <p:nvPr/>
        </p:nvSpPr>
        <p:spPr>
          <a:xfrm>
            <a:off x="6209074" y="2421374"/>
            <a:ext cx="2754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Ergebnisse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BBF812C-B4CF-11CF-AA63-84D4669832F5}"/>
              </a:ext>
            </a:extLst>
          </p:cNvPr>
          <p:cNvSpPr txBox="1">
            <a:spLocks/>
          </p:cNvSpPr>
          <p:nvPr/>
        </p:nvSpPr>
        <p:spPr>
          <a:xfrm>
            <a:off x="6209074" y="4329432"/>
            <a:ext cx="3007399" cy="149961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2020104020603" pitchFamily="34" charset="0"/>
              <a:buChar char="•"/>
            </a:pPr>
            <a:r>
              <a:rPr lang="en-US" sz="1800" dirty="0"/>
              <a:t> Recall: 0,93</a:t>
            </a:r>
            <a:endParaRPr lang="de-DE" dirty="0"/>
          </a:p>
          <a:p>
            <a:pPr>
              <a:buFont typeface="Arial" panose="020B0602020104020603" pitchFamily="34" charset="0"/>
              <a:buChar char="•"/>
            </a:pPr>
            <a:r>
              <a:rPr lang="en-US" sz="1800" dirty="0"/>
              <a:t> Precision: 0,06</a:t>
            </a:r>
          </a:p>
          <a:p>
            <a:pPr>
              <a:buFont typeface="Arial" panose="020B0602020104020603" pitchFamily="34" charset="0"/>
              <a:buChar char="•"/>
            </a:pPr>
            <a:r>
              <a:rPr lang="en-US" sz="1800" dirty="0"/>
              <a:t> F1-Score: 0,17</a:t>
            </a:r>
          </a:p>
        </p:txBody>
      </p:sp>
      <p:sp>
        <p:nvSpPr>
          <p:cNvPr id="12" name="Inhaltsplatzhalter 5">
            <a:extLst>
              <a:ext uri="{FF2B5EF4-FFF2-40B4-BE49-F238E27FC236}">
                <a16:creationId xmlns:a16="http://schemas.microsoft.com/office/drawing/2014/main" id="{A108AE22-EA85-CD4D-4DC2-CCE2CA9F5683}"/>
              </a:ext>
            </a:extLst>
          </p:cNvPr>
          <p:cNvSpPr txBox="1">
            <a:spLocks/>
          </p:cNvSpPr>
          <p:nvPr/>
        </p:nvSpPr>
        <p:spPr>
          <a:xfrm>
            <a:off x="1237101" y="4329431"/>
            <a:ext cx="3476851" cy="1710641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5000000000000000000" pitchFamily="2" charset="2"/>
              <a:buChar char="•"/>
            </a:pPr>
            <a:r>
              <a:rPr lang="de-DE" sz="1800" dirty="0"/>
              <a:t> Zielvariable: </a:t>
            </a:r>
            <a:r>
              <a:rPr lang="de-DE" sz="1800" dirty="0" err="1"/>
              <a:t>Scrapped</a:t>
            </a:r>
            <a:r>
              <a:rPr lang="de-DE" sz="1800" dirty="0"/>
              <a:t> (0, 1)</a:t>
            </a:r>
            <a:endParaRPr lang="de-DE" dirty="0"/>
          </a:p>
          <a:p>
            <a:pPr>
              <a:buFont typeface="Arial" panose="05000000000000000000" pitchFamily="2" charset="2"/>
              <a:buChar char="•"/>
            </a:pPr>
            <a:r>
              <a:rPr lang="de-DE" sz="1800" dirty="0"/>
              <a:t> Train- Test Split: 75/25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de-DE" sz="1800" dirty="0"/>
              <a:t> Anzahl Features: 14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de-DE" sz="1800" dirty="0"/>
              <a:t> Threshold: 0.9</a:t>
            </a:r>
          </a:p>
          <a:p>
            <a:pPr marL="0" indent="0">
              <a:buNone/>
            </a:pP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4432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59218-F008-E6C3-176C-E6A16DBC7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Logistische Regression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4BCAC0C-3378-1688-B18A-B2339A540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69" y="2084832"/>
            <a:ext cx="5117295" cy="43462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4F2024E-D7BC-FC10-BEF4-C653C2756166}"/>
              </a:ext>
            </a:extLst>
          </p:cNvPr>
          <p:cNvSpPr txBox="1"/>
          <p:nvPr/>
        </p:nvSpPr>
        <p:spPr>
          <a:xfrm>
            <a:off x="6489577" y="2175029"/>
            <a:ext cx="4598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 err="1"/>
              <a:t>ProductModelID</a:t>
            </a:r>
            <a:r>
              <a:rPr lang="de-DE" dirty="0"/>
              <a:t>, </a:t>
            </a:r>
            <a:r>
              <a:rPr lang="de-DE" dirty="0" err="1"/>
              <a:t>DaysToManufacture</a:t>
            </a:r>
            <a:r>
              <a:rPr lang="de-DE" dirty="0"/>
              <a:t>, </a:t>
            </a:r>
            <a:r>
              <a:rPr lang="de-DE" dirty="0" err="1"/>
              <a:t>OrderQty</a:t>
            </a:r>
            <a:r>
              <a:rPr lang="de-DE" dirty="0"/>
              <a:t> am wichtigsten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de-DE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Bedeutsamkeit bei Ergebnis fraglich</a:t>
            </a:r>
          </a:p>
        </p:txBody>
      </p:sp>
    </p:spTree>
    <p:extLst>
      <p:ext uri="{BB962C8B-B14F-4D97-AF65-F5344CB8AC3E}">
        <p14:creationId xmlns:p14="http://schemas.microsoft.com/office/powerpoint/2010/main" val="1861375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F21B3-AE39-1A73-4CEA-66E4E8B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 Case Verkauf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D8C59A8-45FC-2D79-74E9-962CDEAED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Datenbasis: Kundendaten, Produktdaten, Warenkorbdaten, Verkaufskennzahlen</a:t>
            </a:r>
            <a:endParaRPr lang="de-DE" dirty="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 Ohne Dummy-Variablen: Ca. 20 unabhängige Variablen</a:t>
            </a:r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de-DE" dirty="0">
                <a:ea typeface="+mn-lt"/>
                <a:cs typeface="+mn-lt"/>
              </a:rPr>
              <a:t> Ca. 23.000 Datenpunkte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Wieviel ist ein Kunde bereit zu zahlen?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Wann ist ein Kunde bereit ein Fahrrad zu kaufen?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740828-68D8-89DD-1C54-413E8FB9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696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13E8-CC59-F1FF-4342-2C84A1DB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Datenexploration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43FB6A-5A9A-E031-8E29-A32D5103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17</a:t>
            </a:fld>
            <a:endParaRPr lang="de-DE" noProof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1216C769-05CC-4B87-A3F9-C819D98D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552" y="2133644"/>
            <a:ext cx="5193174" cy="3863926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BD5F1037-F4AA-83CB-41EA-999C508CD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527" y="2131947"/>
            <a:ext cx="5308921" cy="3983067"/>
          </a:xfrm>
          <a:prstGeom prst="rect">
            <a:avLst/>
          </a:prstGeom>
        </p:spPr>
      </p:pic>
      <p:pic>
        <p:nvPicPr>
          <p:cNvPr id="8" name="Grafik 8" descr="Ein Bild, das Tisch enthält.&#10;&#10;Beschreibung automatisch generiert.">
            <a:extLst>
              <a:ext uri="{FF2B5EF4-FFF2-40B4-BE49-F238E27FC236}">
                <a16:creationId xmlns:a16="http://schemas.microsoft.com/office/drawing/2014/main" id="{99AE23D3-25F2-ACEE-DD90-1A17F9C66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843" y="744489"/>
            <a:ext cx="5453604" cy="8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88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5513E8-CC59-F1FF-4342-2C84A1DB9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Datenexploration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A43FB6A-5A9A-E031-8E29-A32D5103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18</a:t>
            </a:fld>
            <a:endParaRPr lang="de-DE" noProof="0"/>
          </a:p>
        </p:txBody>
      </p:sp>
      <p:pic>
        <p:nvPicPr>
          <p:cNvPr id="3" name="Grafik 6">
            <a:extLst>
              <a:ext uri="{FF2B5EF4-FFF2-40B4-BE49-F238E27FC236}">
                <a16:creationId xmlns:a16="http://schemas.microsoft.com/office/drawing/2014/main" id="{7C6C22F7-6BDC-35B0-E4F6-9D2752D2D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70" y="1714916"/>
            <a:ext cx="5849072" cy="4923229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12CCD69-3A52-3F1D-0D36-27D8A16F06BA}"/>
              </a:ext>
            </a:extLst>
          </p:cNvPr>
          <p:cNvSpPr txBox="1">
            <a:spLocks/>
          </p:cNvSpPr>
          <p:nvPr/>
        </p:nvSpPr>
        <p:spPr>
          <a:xfrm>
            <a:off x="7341976" y="1717354"/>
            <a:ext cx="4389120" cy="397449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1800" dirty="0" err="1"/>
              <a:t>Fahrradverkauf</a:t>
            </a:r>
            <a:r>
              <a:rPr lang="en-US" sz="1800" dirty="0"/>
              <a:t>        </a:t>
            </a:r>
            <a:r>
              <a:rPr lang="en-US" sz="1800" dirty="0" err="1"/>
              <a:t>Warenkorbwert</a:t>
            </a:r>
            <a:r>
              <a:rPr lang="en-US" sz="1800" dirty="0"/>
              <a:t> </a:t>
            </a:r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1800" dirty="0" err="1">
                <a:ea typeface="+mn-lt"/>
                <a:cs typeface="+mn-lt"/>
              </a:rPr>
              <a:t>Geringe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Korrelationen</a:t>
            </a:r>
            <a:endParaRPr lang="en-US" sz="1800" dirty="0" err="1"/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sz="1800" dirty="0">
                <a:ea typeface="+mn-lt"/>
                <a:cs typeface="+mn-lt"/>
              </a:rPr>
              <a:t>Dummy-</a:t>
            </a:r>
            <a:r>
              <a:rPr lang="en-US" sz="1800" dirty="0" err="1">
                <a:ea typeface="+mn-lt"/>
                <a:cs typeface="+mn-lt"/>
              </a:rPr>
              <a:t>Variablen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nicht</a:t>
            </a:r>
            <a:r>
              <a:rPr lang="en-US" sz="1800" dirty="0">
                <a:ea typeface="+mn-lt"/>
                <a:cs typeface="+mn-lt"/>
              </a:rPr>
              <a:t> </a:t>
            </a:r>
            <a:r>
              <a:rPr lang="en-US" sz="1800" dirty="0" err="1">
                <a:ea typeface="+mn-lt"/>
                <a:cs typeface="+mn-lt"/>
              </a:rPr>
              <a:t>dabei</a:t>
            </a:r>
            <a:endParaRPr lang="en-US" sz="1800" dirty="0" err="1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/>
              <a:t>Monat</a:t>
            </a:r>
            <a:endParaRPr lang="en-US" sz="160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 err="1"/>
              <a:t>Berufsfeld</a:t>
            </a:r>
            <a:endParaRPr lang="en-US" sz="1600" dirty="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 err="1"/>
              <a:t>Berufsstand</a:t>
            </a:r>
            <a:endParaRPr lang="en-US" sz="1600" dirty="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 err="1"/>
              <a:t>Bildungsstand</a:t>
            </a:r>
            <a:endParaRPr lang="en-US" sz="1600" dirty="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 err="1"/>
              <a:t>Distanz</a:t>
            </a:r>
            <a:r>
              <a:rPr lang="en-US" sz="1600" dirty="0"/>
              <a:t> </a:t>
            </a:r>
            <a:r>
              <a:rPr lang="en-US" sz="1600" dirty="0" err="1"/>
              <a:t>Arbeitsweg</a:t>
            </a:r>
            <a:endParaRPr lang="en-US" sz="1600" dirty="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 err="1"/>
              <a:t>Geschlecht</a:t>
            </a:r>
            <a:endParaRPr lang="en-US" sz="1600" dirty="0"/>
          </a:p>
          <a:p>
            <a:pPr marL="264795" lvl="1">
              <a:lnSpc>
                <a:spcPct val="150000"/>
              </a:lnSpc>
              <a:buFont typeface="Arial" panose="020B0602020104020603" pitchFamily="34" charset="0"/>
              <a:buChar char="•"/>
            </a:pPr>
            <a:r>
              <a:rPr lang="en-US" sz="1600" dirty="0"/>
              <a:t>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BF2E7D9-7B93-21C4-BF3A-87127C2613DB}"/>
              </a:ext>
            </a:extLst>
          </p:cNvPr>
          <p:cNvSpPr/>
          <p:nvPr/>
        </p:nvSpPr>
        <p:spPr>
          <a:xfrm>
            <a:off x="9239279" y="1763036"/>
            <a:ext cx="154329" cy="20255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4B500D-B740-50C9-EAF2-896003606888}"/>
              </a:ext>
            </a:extLst>
          </p:cNvPr>
          <p:cNvSpPr/>
          <p:nvPr/>
        </p:nvSpPr>
        <p:spPr>
          <a:xfrm>
            <a:off x="1290875" y="4687958"/>
            <a:ext cx="750923" cy="9226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772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D6217-7B61-EE65-E1A5-F76FE341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 Netze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58A30-FCAD-D6C3-C465-91116DFB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19</a:t>
            </a:fld>
            <a:endParaRPr lang="de-DE" noProof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8051A1B-4D6C-5312-9E07-392E36128E46}"/>
              </a:ext>
            </a:extLst>
          </p:cNvPr>
          <p:cNvSpPr/>
          <p:nvPr/>
        </p:nvSpPr>
        <p:spPr>
          <a:xfrm>
            <a:off x="9824757" y="586627"/>
            <a:ext cx="1434352" cy="8785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Deep Learning</a:t>
            </a:r>
          </a:p>
        </p:txBody>
      </p:sp>
      <p:pic>
        <p:nvPicPr>
          <p:cNvPr id="12" name="Grafik 12">
            <a:extLst>
              <a:ext uri="{FF2B5EF4-FFF2-40B4-BE49-F238E27FC236}">
                <a16:creationId xmlns:a16="http://schemas.microsoft.com/office/drawing/2014/main" id="{D232FB1D-0429-23DB-6C0F-5172646E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931" y="2898905"/>
            <a:ext cx="5860677" cy="2582396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0CECBC2-AA34-2834-4BE8-86F8AA3B3FCB}"/>
              </a:ext>
            </a:extLst>
          </p:cNvPr>
          <p:cNvSpPr txBox="1"/>
          <p:nvPr/>
        </p:nvSpPr>
        <p:spPr>
          <a:xfrm>
            <a:off x="1192306" y="2339788"/>
            <a:ext cx="439270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000" dirty="0"/>
              <a:t>Bisher: Multiple (lineare) Regression</a:t>
            </a:r>
          </a:p>
        </p:txBody>
      </p:sp>
      <p:pic>
        <p:nvPicPr>
          <p:cNvPr id="14" name="Grafik 14">
            <a:extLst>
              <a:ext uri="{FF2B5EF4-FFF2-40B4-BE49-F238E27FC236}">
                <a16:creationId xmlns:a16="http://schemas.microsoft.com/office/drawing/2014/main" id="{8F6F8367-2F87-D099-2228-996EE40FE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59" y="5479676"/>
            <a:ext cx="1419225" cy="381000"/>
          </a:xfrm>
          <a:prstGeom prst="rect">
            <a:avLst/>
          </a:prstGeom>
        </p:spPr>
      </p:pic>
      <p:pic>
        <p:nvPicPr>
          <p:cNvPr id="16" name="Grafik 16">
            <a:extLst>
              <a:ext uri="{FF2B5EF4-FFF2-40B4-BE49-F238E27FC236}">
                <a16:creationId xmlns:a16="http://schemas.microsoft.com/office/drawing/2014/main" id="{21F5FEB4-8304-8FE8-CCB6-7EEFE3FE2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385" y="5420566"/>
            <a:ext cx="1609725" cy="409575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4FAB78C7-468C-7205-E45E-D831B8C3D978}"/>
              </a:ext>
            </a:extLst>
          </p:cNvPr>
          <p:cNvSpPr txBox="1"/>
          <p:nvPr/>
        </p:nvSpPr>
        <p:spPr>
          <a:xfrm>
            <a:off x="7108080" y="3017940"/>
            <a:ext cx="483992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de-DE" sz="2400" dirty="0"/>
              <a:t>Direkte Abhängigkeiten</a:t>
            </a:r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de-DE" sz="2400" dirty="0"/>
              <a:t>Was ist bei vielen Input Variablen?</a:t>
            </a:r>
          </a:p>
          <a:p>
            <a:pPr marL="285750" indent="-285750">
              <a:buClr>
                <a:schemeClr val="accent2"/>
              </a:buClr>
              <a:buFont typeface="Arial"/>
              <a:buChar char="•"/>
            </a:pPr>
            <a:r>
              <a:rPr lang="de-DE" sz="2400" dirty="0"/>
              <a:t>Was ist mit versteckten Abhängigkeiten?</a:t>
            </a:r>
          </a:p>
        </p:txBody>
      </p:sp>
    </p:spTree>
    <p:extLst>
      <p:ext uri="{BB962C8B-B14F-4D97-AF65-F5344CB8AC3E}">
        <p14:creationId xmlns:p14="http://schemas.microsoft.com/office/powerpoint/2010/main" val="42372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18E13CEC-AA8F-D43A-F871-6253E21D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0B3C2AC-A390-8B8B-D2B9-108A341E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 Motivation &amp; Fragestellung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Data Warehousing 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 Datensatz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 Use Case Produktion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 Use Case Verkauf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/>
              <a:t> Fazit &amp; Ausblick</a:t>
            </a:r>
          </a:p>
          <a:p>
            <a:pP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58D4AE3-9009-3BC0-F88B-CEDA315B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2</a:t>
            </a:fld>
            <a:endParaRPr lang="de-DE"/>
          </a:p>
        </p:txBody>
      </p:sp>
      <p:pic>
        <p:nvPicPr>
          <p:cNvPr id="3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B0A9D5A5-A39F-052F-2617-5865C8E36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666" y="1635033"/>
            <a:ext cx="3437681" cy="3433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4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DD6217-7B61-EE65-E1A5-F76FE341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 Netze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B58A30-FCAD-D6C3-C465-91116DFB1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20</a:t>
            </a:fld>
            <a:endParaRPr lang="de-DE" noProof="0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58051A1B-4D6C-5312-9E07-392E36128E46}"/>
              </a:ext>
            </a:extLst>
          </p:cNvPr>
          <p:cNvSpPr/>
          <p:nvPr/>
        </p:nvSpPr>
        <p:spPr>
          <a:xfrm>
            <a:off x="9824757" y="586627"/>
            <a:ext cx="1434352" cy="87854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Deep Learning</a:t>
            </a:r>
          </a:p>
        </p:txBody>
      </p:sp>
      <p:pic>
        <p:nvPicPr>
          <p:cNvPr id="7" name="Grafik 7" descr="Ein Bild, das Text, Gebäude, Fenster enthält.&#10;&#10;Beschreibung automatisch generiert.">
            <a:extLst>
              <a:ext uri="{FF2B5EF4-FFF2-40B4-BE49-F238E27FC236}">
                <a16:creationId xmlns:a16="http://schemas.microsoft.com/office/drawing/2014/main" id="{360BEAF6-EC3B-5A39-7F1C-7F02FA52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63" y="2764880"/>
            <a:ext cx="5800164" cy="285166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D1A6A6-1108-4D75-B812-FE8A5C711491}"/>
              </a:ext>
            </a:extLst>
          </p:cNvPr>
          <p:cNvSpPr txBox="1"/>
          <p:nvPr/>
        </p:nvSpPr>
        <p:spPr>
          <a:xfrm>
            <a:off x="1351646" y="2219943"/>
            <a:ext cx="1843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Gewichtungen</a:t>
            </a:r>
            <a:endParaRPr lang="en-US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E5752C47-66E6-46E3-828E-F80FD94C57B1}"/>
              </a:ext>
            </a:extLst>
          </p:cNvPr>
          <p:cNvCxnSpPr/>
          <p:nvPr/>
        </p:nvCxnSpPr>
        <p:spPr>
          <a:xfrm>
            <a:off x="2084439" y="2615380"/>
            <a:ext cx="0" cy="530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918DB2E4-7528-4004-A64C-134C5DE91D26}"/>
              </a:ext>
            </a:extLst>
          </p:cNvPr>
          <p:cNvSpPr txBox="1"/>
          <p:nvPr/>
        </p:nvSpPr>
        <p:spPr>
          <a:xfrm>
            <a:off x="7492186" y="1751944"/>
            <a:ext cx="3941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Ablauf:</a:t>
            </a:r>
          </a:p>
          <a:p>
            <a:endParaRPr lang="de-DE" dirty="0"/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Initialie</a:t>
            </a:r>
            <a:r>
              <a:rPr lang="en-US" sz="2400" dirty="0"/>
              <a:t> (</a:t>
            </a:r>
            <a:r>
              <a:rPr lang="en-US" sz="2400" dirty="0" err="1"/>
              <a:t>zufällige</a:t>
            </a:r>
            <a:r>
              <a:rPr lang="en-US" sz="2400" dirty="0"/>
              <a:t>) </a:t>
            </a:r>
            <a:r>
              <a:rPr lang="en-US" sz="2400" dirty="0" err="1"/>
              <a:t>Gernerierung</a:t>
            </a:r>
            <a:r>
              <a:rPr lang="en-US" sz="2400" dirty="0"/>
              <a:t> der </a:t>
            </a:r>
            <a:r>
              <a:rPr lang="en-US" sz="2400" dirty="0" err="1"/>
              <a:t>Gewichte</a:t>
            </a:r>
            <a:endParaRPr lang="en-US" sz="2400" dirty="0"/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 err="1"/>
              <a:t>Berechnen</a:t>
            </a:r>
            <a:r>
              <a:rPr lang="en-US" sz="2400" dirty="0"/>
              <a:t> des Outputs und </a:t>
            </a:r>
            <a:r>
              <a:rPr lang="en-US" sz="2400" dirty="0" err="1"/>
              <a:t>Abweichung</a:t>
            </a:r>
            <a:r>
              <a:rPr lang="en-US" sz="2400" dirty="0"/>
              <a:t> </a:t>
            </a:r>
            <a:r>
              <a:rPr lang="en-US" sz="2400" dirty="0" err="1"/>
              <a:t>zum</a:t>
            </a:r>
            <a:r>
              <a:rPr lang="en-US" sz="2400" dirty="0"/>
              <a:t> </a:t>
            </a:r>
            <a:r>
              <a:rPr lang="en-US" sz="2400" dirty="0" err="1"/>
              <a:t>gesuchten</a:t>
            </a:r>
            <a:r>
              <a:rPr lang="en-US" sz="2400" dirty="0"/>
              <a:t> Wert → Loss Function</a:t>
            </a: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Backpropagation: </a:t>
            </a:r>
            <a:r>
              <a:rPr lang="en-US" sz="2400" dirty="0" err="1"/>
              <a:t>Anpassung</a:t>
            </a:r>
            <a:r>
              <a:rPr lang="en-US" sz="2400" dirty="0"/>
              <a:t> der </a:t>
            </a:r>
            <a:r>
              <a:rPr lang="en-US" sz="2400" dirty="0" err="1"/>
              <a:t>Gewichte</a:t>
            </a:r>
            <a:endParaRPr lang="en-US" sz="2400" dirty="0"/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Neue </a:t>
            </a:r>
            <a:r>
              <a:rPr lang="en-US" sz="2400" dirty="0" err="1"/>
              <a:t>Berechnung</a:t>
            </a: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23028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F21B3-AE39-1A73-4CEA-66E4E8B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Neuronales Netz - </a:t>
            </a:r>
            <a:r>
              <a:rPr lang="de-DE" err="1"/>
              <a:t>regression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5B1E4A0D-F885-251D-9EFD-1757681D7E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237219"/>
              </p:ext>
            </p:extLst>
          </p:nvPr>
        </p:nvGraphicFramePr>
        <p:xfrm>
          <a:off x="753489" y="1868062"/>
          <a:ext cx="6824609" cy="219814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4074394">
                  <a:extLst>
                    <a:ext uri="{9D8B030D-6E8A-4147-A177-3AD203B41FA5}">
                      <a16:colId xmlns:a16="http://schemas.microsoft.com/office/drawing/2014/main" val="2229235130"/>
                    </a:ext>
                  </a:extLst>
                </a:gridCol>
                <a:gridCol w="2750215">
                  <a:extLst>
                    <a:ext uri="{9D8B030D-6E8A-4147-A177-3AD203B41FA5}">
                      <a16:colId xmlns:a16="http://schemas.microsoft.com/office/drawing/2014/main" val="2980038429"/>
                    </a:ext>
                  </a:extLst>
                </a:gridCol>
              </a:tblGrid>
              <a:tr h="277905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Aktivierungsfunktionen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b="0" kern="1200" dirty="0" err="1">
                          <a:solidFill>
                            <a:schemeClr val="tx1"/>
                          </a:solidFill>
                          <a:effectLst/>
                        </a:rPr>
                        <a:t>ReLu</a:t>
                      </a:r>
                      <a:endParaRPr lang="de-DE" sz="1800" b="0" kern="1200" dirty="0" err="1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8924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Output-Aktivierungsfunktion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  <a:effectLst/>
                        </a:rPr>
                        <a:t>ReLu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214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Hidden-Layer-Sizes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800" kern="1200" dirty="0">
                          <a:solidFill>
                            <a:schemeClr val="tx1"/>
                          </a:solidFill>
                          <a:effectLst/>
                        </a:rPr>
                        <a:t>(100, 100)</a:t>
                      </a:r>
                      <a:endParaRPr lang="de-DE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744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L2-Regularisierung (Geteilt durch Sample Größe, wenn zur Loss-Funktion addiert)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0,2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5553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Iterationen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97518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Solver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  <a:effectLst/>
                        </a:rPr>
                        <a:t>Weight</a:t>
                      </a:r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DE" dirty="0" err="1">
                          <a:solidFill>
                            <a:schemeClr val="tx1"/>
                          </a:solidFill>
                          <a:effectLst/>
                        </a:rPr>
                        <a:t>Optimization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2600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dirty="0" err="1">
                          <a:solidFill>
                            <a:schemeClr val="tx1"/>
                          </a:solidFill>
                          <a:effectLst/>
                        </a:rPr>
                        <a:t>Lernrate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>
                          <a:solidFill>
                            <a:schemeClr val="tx1"/>
                          </a:solidFill>
                          <a:effectLst/>
                        </a:rPr>
                        <a:t>0,01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598831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E3B4E1CC-1DFB-BD0D-6874-B65CD9DB555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3D8B881-20E5-6A90-0E71-D5771103F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21</a:t>
            </a:fld>
            <a:endParaRPr lang="de-DE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D68E8AFD-26A9-256D-DC55-8855500B8230}"/>
              </a:ext>
            </a:extLst>
          </p:cNvPr>
          <p:cNvSpPr txBox="1">
            <a:spLocks/>
          </p:cNvSpPr>
          <p:nvPr/>
        </p:nvSpPr>
        <p:spPr>
          <a:xfrm>
            <a:off x="676888" y="4253696"/>
            <a:ext cx="6045111" cy="637766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 panose="05000000000000000000" pitchFamily="2" charset="2"/>
              <a:buChar char="Ø"/>
            </a:pPr>
            <a:r>
              <a:rPr lang="de-DE" dirty="0"/>
              <a:t> </a:t>
            </a:r>
            <a:r>
              <a:rPr lang="de-DE" dirty="0">
                <a:latin typeface="TW Cen MT"/>
              </a:rPr>
              <a:t>Wie hoch ist der Einkaufswert des Warenkorbs</a:t>
            </a:r>
            <a:r>
              <a:rPr lang="de-DE" dirty="0">
                <a:latin typeface="TW Cen MT"/>
                <a:ea typeface="+mn-lt"/>
                <a:cs typeface="+mn-lt"/>
              </a:rPr>
              <a:t>?</a:t>
            </a:r>
            <a:endParaRPr lang="de-DE" dirty="0">
              <a:latin typeface="TW Cen MT"/>
            </a:endParaRP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46666397-06FB-0855-83E8-DB376FBC9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983" y="4797172"/>
            <a:ext cx="2411505" cy="1994199"/>
          </a:xfrm>
          <a:prstGeom prst="rect">
            <a:avLst/>
          </a:prstGeom>
        </p:spPr>
      </p:pic>
      <p:pic>
        <p:nvPicPr>
          <p:cNvPr id="4" name="Grafik 7" descr="Ein Bild, das Text enthält.&#10;&#10;Beschreibung automatisch generiert.">
            <a:extLst>
              <a:ext uri="{FF2B5EF4-FFF2-40B4-BE49-F238E27FC236}">
                <a16:creationId xmlns:a16="http://schemas.microsoft.com/office/drawing/2014/main" id="{AF1C991B-346D-29F0-2B94-8DC86EA96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386" y="5593828"/>
            <a:ext cx="2743200" cy="678956"/>
          </a:xfrm>
          <a:prstGeom prst="rect">
            <a:avLst/>
          </a:prstGeom>
        </p:spPr>
      </p:pic>
      <p:cxnSp>
        <p:nvCxnSpPr>
          <p:cNvPr id="15" name="Verbinder: gewinkelt 14">
            <a:extLst>
              <a:ext uri="{FF2B5EF4-FFF2-40B4-BE49-F238E27FC236}">
                <a16:creationId xmlns:a16="http://schemas.microsoft.com/office/drawing/2014/main" id="{C079AFD4-B8C2-4357-8DF0-79041DF099A3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H="1" flipV="1">
            <a:off x="753489" y="2967134"/>
            <a:ext cx="278932" cy="2969300"/>
          </a:xfrm>
          <a:prstGeom prst="bentConnector4">
            <a:avLst>
              <a:gd name="adj1" fmla="val -81955"/>
              <a:gd name="adj2" fmla="val 99633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Verbinder: gewinkelt 18">
            <a:extLst>
              <a:ext uri="{FF2B5EF4-FFF2-40B4-BE49-F238E27FC236}">
                <a16:creationId xmlns:a16="http://schemas.microsoft.com/office/drawing/2014/main" id="{E813A370-B1F1-432A-9442-34E663F8A63C}"/>
              </a:ext>
            </a:extLst>
          </p:cNvPr>
          <p:cNvCxnSpPr/>
          <p:nvPr/>
        </p:nvCxnSpPr>
        <p:spPr>
          <a:xfrm>
            <a:off x="676888" y="2281084"/>
            <a:ext cx="3488905" cy="3116826"/>
          </a:xfrm>
          <a:prstGeom prst="bentConnector3">
            <a:avLst>
              <a:gd name="adj1" fmla="val -10872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898C5609-EA1A-4FED-BB59-4D1F9DC19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3927" y="0"/>
            <a:ext cx="3718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3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81749-77F5-10DD-7EDB-05593D946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NEURONALES NETZ - REGRESSION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CEF601B5-95B1-A81D-0354-9A6B0E1D5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53" y="2088323"/>
            <a:ext cx="4805082" cy="3909517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82B30E9A-6EEE-4E57-6A74-AE1DB3F4B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061819"/>
            <a:ext cx="4984376" cy="4052173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5DCCE0-A915-9B84-F042-EB03B44B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4805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F21B3-AE39-1A73-4CEA-66E4E8B4B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Neuronales Netz</a:t>
            </a:r>
            <a:br>
              <a:rPr lang="de-DE" dirty="0"/>
            </a:br>
            <a:r>
              <a:rPr lang="de-DE" dirty="0"/>
              <a:t>Klassifizierung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3B4E1CC-1DFB-BD0D-6874-B65CD9DB555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E3ED7BC6-CD9A-B878-086D-5B23014BC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24984"/>
              </p:ext>
            </p:extLst>
          </p:nvPr>
        </p:nvGraphicFramePr>
        <p:xfrm>
          <a:off x="771832" y="1954881"/>
          <a:ext cx="6643955" cy="21945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09247">
                  <a:extLst>
                    <a:ext uri="{9D8B030D-6E8A-4147-A177-3AD203B41FA5}">
                      <a16:colId xmlns:a16="http://schemas.microsoft.com/office/drawing/2014/main" val="3138145628"/>
                    </a:ext>
                  </a:extLst>
                </a:gridCol>
                <a:gridCol w="2134708">
                  <a:extLst>
                    <a:ext uri="{9D8B030D-6E8A-4147-A177-3AD203B41FA5}">
                      <a16:colId xmlns:a16="http://schemas.microsoft.com/office/drawing/2014/main" val="9079006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Aktivierungsfunktionen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</a:rPr>
                        <a:t>ReLu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8447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Output-Aktivierungsfunktion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 err="1">
                          <a:solidFill>
                            <a:schemeClr val="tx1"/>
                          </a:solidFill>
                          <a:effectLst/>
                        </a:rPr>
                        <a:t>Logistic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1420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Hidden-Layer-Sizes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</a:rPr>
                        <a:t>(100, 100)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477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L2-Regularisierung (Geteilt durch Sample Größe, wenn zur Loss-Funktion addiert)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</a:rPr>
                        <a:t>0,00001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17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Iterationen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</a:rPr>
                        <a:t>150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4355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Solver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  <a:effectLst/>
                        </a:rPr>
                        <a:t>Weight</a:t>
                      </a:r>
                      <a:r>
                        <a:rPr lang="de-DE" b="1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de-DE" b="1" dirty="0" err="1">
                          <a:solidFill>
                            <a:schemeClr val="tx1"/>
                          </a:solidFill>
                          <a:effectLst/>
                        </a:rPr>
                        <a:t>Optimization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27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de-DE" b="1" dirty="0" err="1">
                          <a:solidFill>
                            <a:schemeClr val="tx1"/>
                          </a:solidFill>
                          <a:effectLst/>
                        </a:rPr>
                        <a:t>Lernrate</a:t>
                      </a:r>
                    </a:p>
                  </a:txBody>
                  <a:tcPr marL="68580" marR="6858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b="0" dirty="0">
                          <a:solidFill>
                            <a:schemeClr val="tx1"/>
                          </a:solidFill>
                          <a:effectLst/>
                        </a:rPr>
                        <a:t>0,001</a:t>
                      </a:r>
                    </a:p>
                  </a:txBody>
                  <a:tcPr marL="68580" marR="6858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799620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EA7A3C07-92A6-D013-F6C4-BB9553EF564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D60626E-A6A7-6667-E15D-520C00C93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23</a:t>
            </a:fld>
            <a:endParaRPr lang="de-DE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8DA0DE18-DF55-D185-F93D-BCB2EB1510EB}"/>
              </a:ext>
            </a:extLst>
          </p:cNvPr>
          <p:cNvSpPr txBox="1">
            <a:spLocks/>
          </p:cNvSpPr>
          <p:nvPr/>
        </p:nvSpPr>
        <p:spPr>
          <a:xfrm>
            <a:off x="676888" y="4312688"/>
            <a:ext cx="6180148" cy="849968"/>
          </a:xfrm>
          <a:prstGeom prst="rect">
            <a:avLst/>
          </a:prstGeom>
        </p:spPr>
        <p:txBody>
          <a:bodyPr vert="horz" lIns="45720" tIns="45720" rIns="4572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,Sans-Serif" panose="05000000000000000000" pitchFamily="2" charset="2"/>
              <a:buChar char="Ø"/>
            </a:pPr>
            <a:r>
              <a:rPr lang="de-DE" dirty="0"/>
              <a:t> </a:t>
            </a:r>
            <a:r>
              <a:rPr lang="de-DE" dirty="0">
                <a:latin typeface="TW Cen MT"/>
                <a:ea typeface="+mn-lt"/>
                <a:cs typeface="+mn-lt"/>
              </a:rPr>
              <a:t>Kauft der Kunde ein Fahrrad?</a:t>
            </a:r>
          </a:p>
          <a:p>
            <a:pPr marL="264795" lvl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Arial" panose="05000000000000000000" pitchFamily="2" charset="2"/>
              <a:buChar char="•"/>
            </a:pPr>
            <a:r>
              <a:rPr lang="de-DE" dirty="0">
                <a:latin typeface="TW Cen MT"/>
              </a:rPr>
              <a:t> Warenkorbwert entfernt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F9C0B013-E4FD-55E5-AB4A-925F8B071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06" y="4667290"/>
            <a:ext cx="2743200" cy="2077734"/>
          </a:xfrm>
          <a:prstGeom prst="rect">
            <a:avLst/>
          </a:prstGeom>
        </p:spPr>
      </p:pic>
      <p:cxnSp>
        <p:nvCxnSpPr>
          <p:cNvPr id="11" name="Verbinder: gewinkelt 10">
            <a:extLst>
              <a:ext uri="{FF2B5EF4-FFF2-40B4-BE49-F238E27FC236}">
                <a16:creationId xmlns:a16="http://schemas.microsoft.com/office/drawing/2014/main" id="{F787E72E-52BD-4667-AC23-D88CBEE6437E}"/>
              </a:ext>
            </a:extLst>
          </p:cNvPr>
          <p:cNvCxnSpPr>
            <a:cxnSpLocks/>
          </p:cNvCxnSpPr>
          <p:nvPr/>
        </p:nvCxnSpPr>
        <p:spPr>
          <a:xfrm>
            <a:off x="676888" y="2281084"/>
            <a:ext cx="4047512" cy="3510116"/>
          </a:xfrm>
          <a:prstGeom prst="bentConnector3">
            <a:avLst>
              <a:gd name="adj1" fmla="val -7329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D9156F68-610E-4228-B07C-21C26E2A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489" y="0"/>
            <a:ext cx="4416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A66F12-D628-3505-944E-0FAE5B612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+mj-lt"/>
                <a:cs typeface="+mj-lt"/>
              </a:rPr>
              <a:t>NEURONALES NETZ - KLASSIFIZIERUNG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1016510-8BD4-01AC-F641-A92545EA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24</a:t>
            </a:fld>
            <a:endParaRPr lang="de-DE" noProof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4406C64D-8625-E6C8-C5CA-1688F660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7" y="2121625"/>
            <a:ext cx="4880517" cy="3925018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3C2FB161-C072-4357-0A10-28C7F803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010" y="2172595"/>
            <a:ext cx="4731834" cy="383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241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EE36C-CF79-1C91-9257-DF8B61BE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311F92-96A9-DF15-B51E-421D3C47E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7192934" cy="3878677"/>
          </a:xfrm>
        </p:spPr>
        <p:txBody>
          <a:bodyPr vert="horz" lIns="45720" tIns="45720" rIns="45720" bIns="45720" rtlCol="0" anchor="t">
            <a:normAutofit/>
          </a:bodyPr>
          <a:lstStyle/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Analysen in der Produktion begrenzt durch Datenbasis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Verkaufsanalysen möglich durch Kundendaten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Verknüpfung von OLTP- und DWH-Tabellen praxisrelevant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Data </a:t>
            </a:r>
            <a:r>
              <a:rPr lang="de-DE" dirty="0" err="1">
                <a:ea typeface="+mn-lt"/>
                <a:cs typeface="+mn-lt"/>
              </a:rPr>
              <a:t>Wrangling</a:t>
            </a:r>
            <a:r>
              <a:rPr lang="de-DE" dirty="0">
                <a:ea typeface="+mn-lt"/>
                <a:cs typeface="+mn-lt"/>
              </a:rPr>
              <a:t> in SQL performanter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B3AABB-53E4-4CA5-5BDE-BB7EBFFA9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25</a:t>
            </a:fld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7D21A189-7558-7A80-CFC1-FA0DC6158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047" y="57640"/>
            <a:ext cx="5096718" cy="1775251"/>
          </a:xfrm>
          <a:prstGeom prst="rect">
            <a:avLst/>
          </a:prstGeom>
        </p:spPr>
      </p:pic>
      <p:pic>
        <p:nvPicPr>
          <p:cNvPr id="6" name="Grafik 6">
            <a:extLst>
              <a:ext uri="{FF2B5EF4-FFF2-40B4-BE49-F238E27FC236}">
                <a16:creationId xmlns:a16="http://schemas.microsoft.com/office/drawing/2014/main" id="{E4499F7C-A724-42BA-202B-D22AE314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792" y="5355420"/>
            <a:ext cx="2743200" cy="98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0A653-0320-062B-ECC1-D5047634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&amp; Fragestellung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4FA18D-054E-A878-721F-91DB291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Analysen im Unternehmen – aber wie?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 In Mode: Künstliche Intelligenz, </a:t>
            </a:r>
            <a:r>
              <a:rPr lang="de-DE" dirty="0" err="1">
                <a:ea typeface="+mn-lt"/>
                <a:cs typeface="+mn-lt"/>
              </a:rPr>
              <a:t>Machine</a:t>
            </a:r>
            <a:r>
              <a:rPr lang="de-DE" dirty="0">
                <a:ea typeface="+mn-lt"/>
                <a:cs typeface="+mn-lt"/>
              </a:rPr>
              <a:t> Learning… </a:t>
            </a:r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 Welche Datenquellen?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 OLTP, OLAP/Data </a:t>
            </a:r>
            <a:r>
              <a:rPr lang="de-DE" dirty="0" err="1">
                <a:ea typeface="+mn-lt"/>
                <a:cs typeface="+mn-lt"/>
              </a:rPr>
              <a:t>Marts</a:t>
            </a:r>
            <a:r>
              <a:rPr lang="de-DE" dirty="0">
                <a:ea typeface="+mn-lt"/>
                <a:cs typeface="+mn-lt"/>
              </a:rPr>
              <a:t>, Data Warehouse // Data Lakes</a:t>
            </a:r>
            <a:endParaRPr lang="de-DE" dirty="0"/>
          </a:p>
          <a:p>
            <a:pPr>
              <a:buFont typeface="Wingdings" panose="020B0602020104020603" pitchFamily="34" charset="0"/>
              <a:buChar char="Ø"/>
            </a:pPr>
            <a:r>
              <a:rPr lang="de-DE" dirty="0">
                <a:ea typeface="+mn-lt"/>
                <a:cs typeface="+mn-lt"/>
              </a:rPr>
              <a:t> Betriebswirtschaftliche Fragestellungen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E0E79DC-3814-E1E5-8AF6-FCBFE4FC8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3</a:t>
            </a:fld>
            <a:endParaRPr lang="de-DE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20564F16-9030-084A-DDC8-C2C7A4901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9626" y="4657081"/>
            <a:ext cx="4367707" cy="152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8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5CB67-1D9C-43AB-84FD-E242426B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"KI" im unternehmen?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C77F24-D713-3A6D-A8DD-F17D3391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1145" y="6587245"/>
            <a:ext cx="973667" cy="274320"/>
          </a:xfrm>
        </p:spPr>
        <p:txBody>
          <a:bodyPr/>
          <a:lstStyle/>
          <a:p>
            <a:pPr rtl="0"/>
            <a:fld id="{4FAB73BC-B049-4115-A692-8D63A059BFB8}" type="slidenum">
              <a:rPr lang="de-DE" noProof="0" smtClean="0"/>
              <a:t>4</a:t>
            </a:fld>
            <a:endParaRPr lang="de-DE" noProof="0"/>
          </a:p>
        </p:txBody>
      </p:sp>
      <p:sp>
        <p:nvSpPr>
          <p:cNvPr id="5" name="Wolke 4">
            <a:extLst>
              <a:ext uri="{FF2B5EF4-FFF2-40B4-BE49-F238E27FC236}">
                <a16:creationId xmlns:a16="http://schemas.microsoft.com/office/drawing/2014/main" id="{3388BBC8-B9DB-806F-1B0B-799699E5FB3D}"/>
              </a:ext>
            </a:extLst>
          </p:cNvPr>
          <p:cNvSpPr/>
          <p:nvPr/>
        </p:nvSpPr>
        <p:spPr>
          <a:xfrm>
            <a:off x="1954307" y="2263588"/>
            <a:ext cx="7279340" cy="358588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9AE9C94-F7DA-D009-86C6-1521814C6CB3}"/>
              </a:ext>
            </a:extLst>
          </p:cNvPr>
          <p:cNvSpPr/>
          <p:nvPr/>
        </p:nvSpPr>
        <p:spPr>
          <a:xfrm>
            <a:off x="3163981" y="4002180"/>
            <a:ext cx="986117" cy="9412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5F59212-C251-2698-CE52-469A0D4E0320}"/>
              </a:ext>
            </a:extLst>
          </p:cNvPr>
          <p:cNvSpPr/>
          <p:nvPr/>
        </p:nvSpPr>
        <p:spPr>
          <a:xfrm>
            <a:off x="5916147" y="2944345"/>
            <a:ext cx="2151528" cy="20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DEF254-36E6-7F65-E4C3-9F861DA17157}"/>
              </a:ext>
            </a:extLst>
          </p:cNvPr>
          <p:cNvSpPr/>
          <p:nvPr/>
        </p:nvSpPr>
        <p:spPr>
          <a:xfrm>
            <a:off x="9134475" y="972108"/>
            <a:ext cx="2537011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Statistische Verfahren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EF0DDC4-7DBF-4281-154E-81A5CFC317A3}"/>
              </a:ext>
            </a:extLst>
          </p:cNvPr>
          <p:cNvCxnSpPr/>
          <p:nvPr/>
        </p:nvCxnSpPr>
        <p:spPr>
          <a:xfrm flipH="1">
            <a:off x="7923679" y="3418915"/>
            <a:ext cx="1595717" cy="2689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6045C3B-0E4E-AFDC-0795-71AF81DC852F}"/>
              </a:ext>
            </a:extLst>
          </p:cNvPr>
          <p:cNvSpPr txBox="1"/>
          <p:nvPr/>
        </p:nvSpPr>
        <p:spPr>
          <a:xfrm>
            <a:off x="9805708" y="307321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Schwache KI</a:t>
            </a:r>
            <a:r>
              <a:rPr lang="de-DE" dirty="0"/>
              <a:t>: Imitiert</a:t>
            </a:r>
          </a:p>
          <a:p>
            <a:r>
              <a:rPr lang="de-DE" dirty="0"/>
              <a:t>Teilweise menschliches</a:t>
            </a:r>
          </a:p>
          <a:p>
            <a:r>
              <a:rPr lang="de-DE" dirty="0"/>
              <a:t>Verhalten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AF01EC5-62F1-A064-EA60-273A4D580265}"/>
              </a:ext>
            </a:extLst>
          </p:cNvPr>
          <p:cNvCxnSpPr>
            <a:cxnSpLocks/>
          </p:cNvCxnSpPr>
          <p:nvPr/>
        </p:nvCxnSpPr>
        <p:spPr>
          <a:xfrm flipH="1">
            <a:off x="1711137" y="4665009"/>
            <a:ext cx="1479176" cy="322730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0428042-401B-1AC6-3AE1-C63067FEC146}"/>
              </a:ext>
            </a:extLst>
          </p:cNvPr>
          <p:cNvSpPr txBox="1"/>
          <p:nvPr/>
        </p:nvSpPr>
        <p:spPr>
          <a:xfrm>
            <a:off x="285190" y="4937872"/>
            <a:ext cx="18108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Starke KI</a:t>
            </a:r>
            <a:r>
              <a:rPr lang="de-DE" dirty="0"/>
              <a:t>:</a:t>
            </a:r>
          </a:p>
          <a:p>
            <a:r>
              <a:rPr lang="de-DE" dirty="0"/>
              <a:t>Nachbildung des</a:t>
            </a:r>
          </a:p>
          <a:p>
            <a:r>
              <a:rPr lang="de-DE" dirty="0"/>
              <a:t>menschlichen</a:t>
            </a:r>
          </a:p>
          <a:p>
            <a:r>
              <a:rPr lang="de-DE" dirty="0"/>
              <a:t>Bewusstseins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A4BC1584-FD6A-240A-1825-143341E25475}"/>
              </a:ext>
            </a:extLst>
          </p:cNvPr>
          <p:cNvCxnSpPr/>
          <p:nvPr/>
        </p:nvCxnSpPr>
        <p:spPr>
          <a:xfrm>
            <a:off x="8191500" y="1848972"/>
            <a:ext cx="1649506" cy="84268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80593A45-6825-578A-5925-4177F995DAB2}"/>
              </a:ext>
            </a:extLst>
          </p:cNvPr>
          <p:cNvCxnSpPr>
            <a:cxnSpLocks/>
          </p:cNvCxnSpPr>
          <p:nvPr/>
        </p:nvCxnSpPr>
        <p:spPr>
          <a:xfrm>
            <a:off x="8119782" y="1938619"/>
            <a:ext cx="1649506" cy="84268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1D25987C-1B69-FAA0-4944-A371AE7AC90F}"/>
              </a:ext>
            </a:extLst>
          </p:cNvPr>
          <p:cNvSpPr txBox="1"/>
          <p:nvPr/>
        </p:nvSpPr>
        <p:spPr>
          <a:xfrm>
            <a:off x="9088531" y="607918"/>
            <a:ext cx="3021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Regression, Klassifizierung,...</a:t>
            </a:r>
          </a:p>
        </p:txBody>
      </p:sp>
    </p:spTree>
    <p:extLst>
      <p:ext uri="{BB962C8B-B14F-4D97-AF65-F5344CB8AC3E}">
        <p14:creationId xmlns:p14="http://schemas.microsoft.com/office/powerpoint/2010/main" val="99051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A5CB67-1D9C-43AB-84FD-E242426B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"KI" im unternehmen?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C77F24-D713-3A6D-A8DD-F17D33917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1145" y="6587245"/>
            <a:ext cx="973667" cy="274320"/>
          </a:xfrm>
        </p:spPr>
        <p:txBody>
          <a:bodyPr/>
          <a:lstStyle/>
          <a:p>
            <a:pPr rtl="0"/>
            <a:fld id="{4FAB73BC-B049-4115-A692-8D63A059BFB8}" type="slidenum">
              <a:rPr lang="de-DE" noProof="0" smtClean="0"/>
              <a:t>5</a:t>
            </a:fld>
            <a:endParaRPr lang="de-DE" noProof="0"/>
          </a:p>
        </p:txBody>
      </p:sp>
      <p:sp>
        <p:nvSpPr>
          <p:cNvPr id="5" name="Wolke 4">
            <a:extLst>
              <a:ext uri="{FF2B5EF4-FFF2-40B4-BE49-F238E27FC236}">
                <a16:creationId xmlns:a16="http://schemas.microsoft.com/office/drawing/2014/main" id="{3388BBC8-B9DB-806F-1B0B-799699E5FB3D}"/>
              </a:ext>
            </a:extLst>
          </p:cNvPr>
          <p:cNvSpPr/>
          <p:nvPr/>
        </p:nvSpPr>
        <p:spPr>
          <a:xfrm>
            <a:off x="1954307" y="2263588"/>
            <a:ext cx="7279340" cy="3585881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9AE9C94-F7DA-D009-86C6-1521814C6CB3}"/>
              </a:ext>
            </a:extLst>
          </p:cNvPr>
          <p:cNvSpPr/>
          <p:nvPr/>
        </p:nvSpPr>
        <p:spPr>
          <a:xfrm>
            <a:off x="3163981" y="4002180"/>
            <a:ext cx="986117" cy="9412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D5F59212-C251-2698-CE52-469A0D4E0320}"/>
              </a:ext>
            </a:extLst>
          </p:cNvPr>
          <p:cNvSpPr/>
          <p:nvPr/>
        </p:nvSpPr>
        <p:spPr>
          <a:xfrm>
            <a:off x="5916147" y="2944345"/>
            <a:ext cx="2151528" cy="20887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6DEF254-36E6-7F65-E4C3-9F861DA17157}"/>
              </a:ext>
            </a:extLst>
          </p:cNvPr>
          <p:cNvSpPr/>
          <p:nvPr/>
        </p:nvSpPr>
        <p:spPr>
          <a:xfrm>
            <a:off x="9134475" y="972108"/>
            <a:ext cx="2537011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dirty="0"/>
              <a:t>Statistische Methoden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EF0DDC4-7DBF-4281-154E-81A5CFC317A3}"/>
              </a:ext>
            </a:extLst>
          </p:cNvPr>
          <p:cNvCxnSpPr/>
          <p:nvPr/>
        </p:nvCxnSpPr>
        <p:spPr>
          <a:xfrm flipH="1">
            <a:off x="7923679" y="3418915"/>
            <a:ext cx="1595717" cy="2689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B6045C3B-0E4E-AFDC-0795-71AF81DC852F}"/>
              </a:ext>
            </a:extLst>
          </p:cNvPr>
          <p:cNvSpPr txBox="1"/>
          <p:nvPr/>
        </p:nvSpPr>
        <p:spPr>
          <a:xfrm>
            <a:off x="9805708" y="307321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Schwache KI</a:t>
            </a:r>
            <a:r>
              <a:rPr lang="de-DE" dirty="0"/>
              <a:t>: Imitiert</a:t>
            </a:r>
          </a:p>
          <a:p>
            <a:r>
              <a:rPr lang="de-DE" dirty="0"/>
              <a:t>Teilweise menschliches</a:t>
            </a:r>
          </a:p>
          <a:p>
            <a:r>
              <a:rPr lang="de-DE" dirty="0"/>
              <a:t>Verhalten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7AF01EC5-62F1-A064-EA60-273A4D580265}"/>
              </a:ext>
            </a:extLst>
          </p:cNvPr>
          <p:cNvCxnSpPr>
            <a:cxnSpLocks/>
          </p:cNvCxnSpPr>
          <p:nvPr/>
        </p:nvCxnSpPr>
        <p:spPr>
          <a:xfrm flipH="1">
            <a:off x="1711137" y="4665009"/>
            <a:ext cx="1479176" cy="322730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0428042-401B-1AC6-3AE1-C63067FEC146}"/>
              </a:ext>
            </a:extLst>
          </p:cNvPr>
          <p:cNvSpPr txBox="1"/>
          <p:nvPr/>
        </p:nvSpPr>
        <p:spPr>
          <a:xfrm>
            <a:off x="285190" y="4937872"/>
            <a:ext cx="18108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/>
              <a:t>Starke KI</a:t>
            </a:r>
            <a:r>
              <a:rPr lang="de-DE" dirty="0"/>
              <a:t>:</a:t>
            </a:r>
          </a:p>
          <a:p>
            <a:r>
              <a:rPr lang="de-DE" dirty="0"/>
              <a:t>Nachbildung des</a:t>
            </a:r>
          </a:p>
          <a:p>
            <a:r>
              <a:rPr lang="de-DE" dirty="0"/>
              <a:t>menschlichen</a:t>
            </a:r>
          </a:p>
          <a:p>
            <a:r>
              <a:rPr lang="de-DE" dirty="0"/>
              <a:t>Bewusstseins</a:t>
            </a:r>
          </a:p>
        </p:txBody>
      </p:sp>
      <p:cxnSp>
        <p:nvCxnSpPr>
          <p:cNvPr id="13" name="Verbinder: gekrümmt 12">
            <a:extLst>
              <a:ext uri="{FF2B5EF4-FFF2-40B4-BE49-F238E27FC236}">
                <a16:creationId xmlns:a16="http://schemas.microsoft.com/office/drawing/2014/main" id="{A4BC1584-FD6A-240A-1825-143341E25475}"/>
              </a:ext>
            </a:extLst>
          </p:cNvPr>
          <p:cNvCxnSpPr/>
          <p:nvPr/>
        </p:nvCxnSpPr>
        <p:spPr>
          <a:xfrm>
            <a:off x="8191500" y="1848972"/>
            <a:ext cx="1649506" cy="84268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Verbinder: gekrümmt 13">
            <a:extLst>
              <a:ext uri="{FF2B5EF4-FFF2-40B4-BE49-F238E27FC236}">
                <a16:creationId xmlns:a16="http://schemas.microsoft.com/office/drawing/2014/main" id="{80593A45-6825-578A-5925-4177F995DAB2}"/>
              </a:ext>
            </a:extLst>
          </p:cNvPr>
          <p:cNvCxnSpPr>
            <a:cxnSpLocks/>
          </p:cNvCxnSpPr>
          <p:nvPr/>
        </p:nvCxnSpPr>
        <p:spPr>
          <a:xfrm>
            <a:off x="8119782" y="1938619"/>
            <a:ext cx="1649506" cy="842680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lipse 2">
            <a:extLst>
              <a:ext uri="{FF2B5EF4-FFF2-40B4-BE49-F238E27FC236}">
                <a16:creationId xmlns:a16="http://schemas.microsoft.com/office/drawing/2014/main" id="{CC8B111C-0C00-CF7E-4D6A-E395D82F2D1F}"/>
              </a:ext>
            </a:extLst>
          </p:cNvPr>
          <p:cNvSpPr/>
          <p:nvPr/>
        </p:nvSpPr>
        <p:spPr>
          <a:xfrm>
            <a:off x="6023722" y="3168462"/>
            <a:ext cx="1927410" cy="18108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/>
              <a:t>Machine</a:t>
            </a:r>
            <a:r>
              <a:rPr lang="de-DE" dirty="0"/>
              <a:t> Learning</a:t>
            </a:r>
          </a:p>
          <a:p>
            <a:pPr algn="ctr"/>
            <a:endParaRPr lang="de-DE" dirty="0"/>
          </a:p>
          <a:p>
            <a:pPr algn="ctr"/>
            <a:endParaRPr lang="de-DE" dirty="0"/>
          </a:p>
          <a:p>
            <a:pPr algn="ctr"/>
            <a:endParaRPr lang="de-DE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1546D0C5-0910-54AE-8300-93CB55AEA844}"/>
              </a:ext>
            </a:extLst>
          </p:cNvPr>
          <p:cNvSpPr/>
          <p:nvPr/>
        </p:nvSpPr>
        <p:spPr>
          <a:xfrm>
            <a:off x="6265769" y="3957356"/>
            <a:ext cx="1461246" cy="92336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rtl="0">
              <a:defRPr lang="de-de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Deep Learning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666E131-9853-9FAA-10E0-B1E8B0830A7E}"/>
              </a:ext>
            </a:extLst>
          </p:cNvPr>
          <p:cNvCxnSpPr>
            <a:cxnSpLocks/>
          </p:cNvCxnSpPr>
          <p:nvPr/>
        </p:nvCxnSpPr>
        <p:spPr>
          <a:xfrm flipH="1" flipV="1">
            <a:off x="7869890" y="4431927"/>
            <a:ext cx="1613646" cy="286869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1E173166-3B26-870B-942F-A0CF52EBD910}"/>
              </a:ext>
            </a:extLst>
          </p:cNvPr>
          <p:cNvSpPr txBox="1"/>
          <p:nvPr/>
        </p:nvSpPr>
        <p:spPr>
          <a:xfrm>
            <a:off x="9572625" y="4391024"/>
            <a:ext cx="242943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Lernt mittels statistischer und verbessert sich anhand von Erfahrungen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555BD937-7D32-7B37-B4C6-B267DB54FDF1}"/>
              </a:ext>
            </a:extLst>
          </p:cNvPr>
          <p:cNvSpPr txBox="1"/>
          <p:nvPr/>
        </p:nvSpPr>
        <p:spPr>
          <a:xfrm>
            <a:off x="6829425" y="5735730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/>
              <a:t>Bedient sich mehrschichtiger neuronaler Netze zum Lernen und Entscheiden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439F6B8-264E-0E79-6BEE-12ACBF06DB35}"/>
              </a:ext>
            </a:extLst>
          </p:cNvPr>
          <p:cNvCxnSpPr>
            <a:cxnSpLocks/>
          </p:cNvCxnSpPr>
          <p:nvPr/>
        </p:nvCxnSpPr>
        <p:spPr>
          <a:xfrm flipH="1" flipV="1">
            <a:off x="7063067" y="4862233"/>
            <a:ext cx="170329" cy="824752"/>
          </a:xfrm>
          <a:prstGeom prst="straightConnector1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190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BD57B-DBD1-4370-8236-0233DA2B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Warehousing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AA67A4-554E-4253-BEA0-7A3DD039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6</a:t>
            </a:fld>
            <a:endParaRPr lang="de-DE" noProof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46C743C-8AD4-44DA-A48D-974E15438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594" y="1952855"/>
            <a:ext cx="8115140" cy="409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02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F94C71-B772-1A82-5A17-9A3B7B6C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de-DE" dirty="0"/>
              <a:t>Datensatz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7EA9C3-FD76-55E0-4216-48D783E7D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6862" y="1482704"/>
            <a:ext cx="10365255" cy="4987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E3A7E9-7FBA-3563-5DF0-E59E6D869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596" y="2161050"/>
            <a:ext cx="4389120" cy="37622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OLTP-</a:t>
            </a:r>
            <a:r>
              <a:rPr lang="en-US" dirty="0" err="1">
                <a:ea typeface="+mn-lt"/>
                <a:cs typeface="+mn-lt"/>
              </a:rPr>
              <a:t>Datenbank</a:t>
            </a:r>
            <a:endParaRPr lang="de-DE" dirty="0" err="1"/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Primary Keys</a:t>
            </a:r>
            <a:endParaRPr lang="en-US" dirty="0"/>
          </a:p>
          <a:p>
            <a:pPr marL="285750" indent="-285750">
              <a:buFont typeface="Arial" panose="020B0602020104020603" pitchFamily="34" charset="0"/>
              <a:buChar char="•"/>
            </a:pPr>
            <a:r>
              <a:rPr lang="en-US" dirty="0">
                <a:ea typeface="+mn-lt"/>
                <a:cs typeface="+mn-lt"/>
              </a:rPr>
              <a:t>Foreign Keys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97655A7D-B127-9487-48F6-714FAEEB9826}"/>
              </a:ext>
            </a:extLst>
          </p:cNvPr>
          <p:cNvSpPr/>
          <p:nvPr/>
        </p:nvSpPr>
        <p:spPr>
          <a:xfrm>
            <a:off x="3808371" y="1138389"/>
            <a:ext cx="3615655" cy="25334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85143B3-9210-8699-1694-2C4A11048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802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3705D-B069-BE78-FDD6-58F6635B9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Datensatz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460379A-5C15-F67B-0C7D-2795DE8DC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65" y="2494175"/>
            <a:ext cx="9558333" cy="395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52B897-BB00-B32E-8DBD-7AC40167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de-DE" noProof="0" smtClean="0"/>
              <a:t>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08E86FD-9517-8C66-4CF1-56F5967E9A8A}"/>
              </a:ext>
            </a:extLst>
          </p:cNvPr>
          <p:cNvSpPr txBox="1"/>
          <p:nvPr/>
        </p:nvSpPr>
        <p:spPr>
          <a:xfrm>
            <a:off x="644324" y="2149592"/>
            <a:ext cx="2743200" cy="14499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defTabSz="914400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2020104020603" pitchFamily="34" charset="0"/>
              <a:buChar char="•"/>
            </a:pPr>
            <a:r>
              <a:rPr lang="de-DE" sz="1600" dirty="0">
                <a:ea typeface="+mn-lt"/>
                <a:cs typeface="+mn-lt"/>
              </a:rPr>
              <a:t>Data Warehouse​</a:t>
            </a:r>
          </a:p>
          <a:p>
            <a:pPr marL="285750" indent="-285750" defTabSz="914400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2020104020603" pitchFamily="34" charset="0"/>
              <a:buChar char="•"/>
            </a:pPr>
            <a:r>
              <a:rPr lang="de-DE" sz="1600" dirty="0">
                <a:ea typeface="+mn-lt"/>
                <a:cs typeface="+mn-lt"/>
              </a:rPr>
              <a:t>Fakten​</a:t>
            </a:r>
          </a:p>
          <a:p>
            <a:pPr marL="285750" indent="-285750" defTabSz="914400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2020104020603" pitchFamily="34" charset="0"/>
              <a:buChar char="•"/>
            </a:pPr>
            <a:r>
              <a:rPr lang="de-DE" sz="1600" dirty="0">
                <a:ea typeface="+mn-lt"/>
                <a:cs typeface="+mn-lt"/>
              </a:rPr>
              <a:t>Dimensionen​</a:t>
            </a:r>
          </a:p>
          <a:p>
            <a:pPr marL="285750" indent="-285750" defTabSz="914400">
              <a:lnSpc>
                <a:spcPct val="108000"/>
              </a:lnSpc>
              <a:spcBef>
                <a:spcPts val="6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2020104020603" pitchFamily="34" charset="0"/>
              <a:buChar char="•"/>
            </a:pPr>
            <a:r>
              <a:rPr lang="de-DE" sz="1600" dirty="0">
                <a:ea typeface="+mn-lt"/>
                <a:cs typeface="+mn-lt"/>
              </a:rPr>
              <a:t>OLAP</a:t>
            </a:r>
          </a:p>
        </p:txBody>
      </p:sp>
    </p:spTree>
    <p:extLst>
      <p:ext uri="{BB962C8B-B14F-4D97-AF65-F5344CB8AC3E}">
        <p14:creationId xmlns:p14="http://schemas.microsoft.com/office/powerpoint/2010/main" val="1080717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AA3B7-9B93-8281-1251-B2527E85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Sichten für</a:t>
            </a:r>
            <a:br>
              <a:rPr lang="de-DE" dirty="0"/>
            </a:br>
            <a:r>
              <a:rPr lang="de-DE" dirty="0"/>
              <a:t>Use Cases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C7E7B-7B07-409F-975C-34752AD8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4FAB73BC-B049-4115-A692-8D63A059BFB8}" type="slidenum">
              <a:rPr lang="de-DE" noProof="0" smtClean="0"/>
              <a:t>9</a:t>
            </a:fld>
            <a:endParaRPr lang="de-DE" noProof="0"/>
          </a:p>
        </p:txBody>
      </p:sp>
      <p:pic>
        <p:nvPicPr>
          <p:cNvPr id="10" name="Grafik 10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7065162-83C1-F73A-80FB-562220FBC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44" y="4021294"/>
            <a:ext cx="3235124" cy="2220295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3F5AEFD3-D81B-6DBE-C483-412B5143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337" y="3465426"/>
            <a:ext cx="4845933" cy="3052311"/>
          </a:xfrm>
          <a:prstGeom prst="rect">
            <a:avLst/>
          </a:prstGeom>
        </p:spPr>
      </p:pic>
      <p:pic>
        <p:nvPicPr>
          <p:cNvPr id="14" name="Grafik 14">
            <a:extLst>
              <a:ext uri="{FF2B5EF4-FFF2-40B4-BE49-F238E27FC236}">
                <a16:creationId xmlns:a16="http://schemas.microsoft.com/office/drawing/2014/main" id="{9F3DA96A-DE9A-C767-E055-9E0ECF379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70317" y="470055"/>
            <a:ext cx="6334322" cy="2717065"/>
          </a:xfr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AC7BD53-5879-FA41-4DA2-E59D97F89053}"/>
              </a:ext>
            </a:extLst>
          </p:cNvPr>
          <p:cNvSpPr txBox="1"/>
          <p:nvPr/>
        </p:nvSpPr>
        <p:spPr>
          <a:xfrm>
            <a:off x="1396679" y="354763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Use Case Verkauf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9448971-EE19-4EF1-7FB0-C6FF996E8BD9}"/>
              </a:ext>
            </a:extLst>
          </p:cNvPr>
          <p:cNvSpPr txBox="1"/>
          <p:nvPr/>
        </p:nvSpPr>
        <p:spPr>
          <a:xfrm>
            <a:off x="5785412" y="47070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Use Case Produktion</a:t>
            </a:r>
          </a:p>
        </p:txBody>
      </p:sp>
    </p:spTree>
    <p:extLst>
      <p:ext uri="{BB962C8B-B14F-4D97-AF65-F5344CB8AC3E}">
        <p14:creationId xmlns:p14="http://schemas.microsoft.com/office/powerpoint/2010/main" val="1430206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051_TF22378848.potx" id="{0DF01297-B667-4CDC-AA01-93DDD544AF65}" vid="{09B86540-B41D-42E9-BA95-47A6BAC2769B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msg_gueltig_bis xmlns="1dd69248-66f9-453d-8211-ae5ae34a4b30">2028-12-31T12:00:00+00:00</msg_gueltig_bis>
    <msg_gueltig_ab xmlns="1dd69248-66f9-453d-8211-ae5ae34a4b30">2022-07-07T12:00:00+00:00</msg_gueltig_ab>
    <msg_Kommentar xmlns="1dd69248-66f9-453d-8211-ae5ae34a4b30">Neues Dokument erstellt.</msg_Kommentar>
    <msg_Klassifizierung xmlns="1dd69248-66f9-453d-8211-ae5ae34a4b30">internal</msg_Klassifizierung>
    <msg_Status xmlns="1dd69248-66f9-453d-8211-ae5ae34a4b30">draft</msg_Status>
    <msg_Firma xmlns="1dd69248-66f9-453d-8211-ae5ae34a4b30"/>
    <msg_Version xmlns="1dd69248-66f9-453d-8211-ae5ae34a4b30">0.1</msg_Version>
    <msg_Manager xmlns="1dd69248-66f9-453d-8211-ae5ae34a4b30">[Dokumentverantwortlicher]</msg_Manager>
    <msg_Dokumententyp xmlns="1dd69248-66f9-453d-8211-ae5ae34a4b30">Schriftwechsel (allgemein)</msg_Dokumententyp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88A2F88-55C5-4ED1-9541-807C65424763}">
  <ds:schemaRefs>
    <ds:schemaRef ds:uri="71af3243-3dd4-4a8d-8c0d-dd76da1f02a5"/>
    <ds:schemaRef ds:uri="http://schemas.microsoft.com/office/2006/metadata/properties"/>
    <ds:schemaRef ds:uri="http://schemas.microsoft.com/office/infopath/2007/PartnerControls"/>
    <ds:schemaRef ds:uri="1dd69248-66f9-453d-8211-ae5ae34a4b30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Integrales Design</Template>
  <TotalTime>0</TotalTime>
  <Words>599</Words>
  <Application>Microsoft Office PowerPoint</Application>
  <PresentationFormat>Breitbild</PresentationFormat>
  <Paragraphs>206</Paragraphs>
  <Slides>25</Slides>
  <Notes>2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4" baseType="lpstr">
      <vt:lpstr>Arial</vt:lpstr>
      <vt:lpstr>Calibri</vt:lpstr>
      <vt:lpstr>Tw Cen MT</vt:lpstr>
      <vt:lpstr>Tw Cen MT</vt:lpstr>
      <vt:lpstr>Tw Cen MT Condensed</vt:lpstr>
      <vt:lpstr>Wingdings</vt:lpstr>
      <vt:lpstr>Wingdings 3</vt:lpstr>
      <vt:lpstr>Wingdings,Sans-Serif</vt:lpstr>
      <vt:lpstr>Integral</vt:lpstr>
      <vt:lpstr>From Data to Value Unternehmensdaten im Blickfeld</vt:lpstr>
      <vt:lpstr>Gliederung</vt:lpstr>
      <vt:lpstr>Motivation &amp; Fragestellung</vt:lpstr>
      <vt:lpstr>"KI" im unternehmen?</vt:lpstr>
      <vt:lpstr>"KI" im unternehmen?</vt:lpstr>
      <vt:lpstr>Data Warehousing</vt:lpstr>
      <vt:lpstr>Datensatz</vt:lpstr>
      <vt:lpstr>Datensatz</vt:lpstr>
      <vt:lpstr>Sichten für Use Cases</vt:lpstr>
      <vt:lpstr>Use Case Produktion</vt:lpstr>
      <vt:lpstr>Datenexploration Produktion</vt:lpstr>
      <vt:lpstr>Datenexploration Produktion</vt:lpstr>
      <vt:lpstr>Logistische regression</vt:lpstr>
      <vt:lpstr>Logistische Regression</vt:lpstr>
      <vt:lpstr>Logistische Regression</vt:lpstr>
      <vt:lpstr>Use Case Verkauf</vt:lpstr>
      <vt:lpstr>Datenexploration</vt:lpstr>
      <vt:lpstr>Datenexploration</vt:lpstr>
      <vt:lpstr>Neuronale Netze</vt:lpstr>
      <vt:lpstr>Neuronale Netze</vt:lpstr>
      <vt:lpstr>Neuronales Netz - regression</vt:lpstr>
      <vt:lpstr>NEURONALES NETZ - REGRESSION</vt:lpstr>
      <vt:lpstr>Neuronales Netz Klassifizierung</vt:lpstr>
      <vt:lpstr>NEURONALES NETZ - KLASSIFIZIERUNG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Project</dc:title>
  <dc:creator>Bastian Wildmann</dc:creator>
  <cp:lastModifiedBy>Timotheus Stark</cp:lastModifiedBy>
  <cp:revision>462</cp:revision>
  <dcterms:created xsi:type="dcterms:W3CDTF">2022-07-04T20:12:58Z</dcterms:created>
  <dcterms:modified xsi:type="dcterms:W3CDTF">2022-07-07T13:08:30Z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g_AssistantVisibility">
    <vt:bool>true</vt:bool>
  </property>
  <property fmtid="{D5CDD505-2E9C-101B-9397-08002B2CF9AE}" pid="4" name="msg_DueDateChanged">
    <vt:filetime>2022-07-07T10:42:42Z</vt:filetime>
  </property>
</Properties>
</file>